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44"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4617" autoAdjust="0"/>
  </p:normalViewPr>
  <p:slideViewPr>
    <p:cSldViewPr>
      <p:cViewPr varScale="1">
        <p:scale>
          <a:sx n="70" d="100"/>
          <a:sy n="70" d="100"/>
        </p:scale>
        <p:origin x="-1156"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8E3ECC3-36D7-4853-A5D4-AA988D62D204}" type="datetimeFigureOut">
              <a:rPr lang="en-US" smtClean="0"/>
              <a:pPr/>
              <a:t>1/4/2019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A7CE9F9-C8F1-46B8-9174-51D72C97D159}"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E3ECC3-36D7-4853-A5D4-AA988D62D204}" type="datetimeFigureOut">
              <a:rPr lang="en-US" smtClean="0"/>
              <a:pPr/>
              <a:t>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7CE9F9-C8F1-46B8-9174-51D72C97D15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E3ECC3-36D7-4853-A5D4-AA988D62D204}" type="datetimeFigureOut">
              <a:rPr lang="en-US" smtClean="0"/>
              <a:pPr/>
              <a:t>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7CE9F9-C8F1-46B8-9174-51D72C97D15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8E3ECC3-36D7-4853-A5D4-AA988D62D204}" type="datetimeFigureOut">
              <a:rPr lang="en-US" smtClean="0"/>
              <a:pPr/>
              <a:t>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7CE9F9-C8F1-46B8-9174-51D72C97D159}"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8E3ECC3-36D7-4853-A5D4-AA988D62D204}" type="datetimeFigureOut">
              <a:rPr lang="en-US" smtClean="0"/>
              <a:pPr/>
              <a:t>1/4/2019</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5A7CE9F9-C8F1-46B8-9174-51D72C97D15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8E3ECC3-36D7-4853-A5D4-AA988D62D204}" type="datetimeFigureOut">
              <a:rPr lang="en-US" smtClean="0"/>
              <a:pPr/>
              <a:t>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7CE9F9-C8F1-46B8-9174-51D72C97D159}"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8E3ECC3-36D7-4853-A5D4-AA988D62D204}" type="datetimeFigureOut">
              <a:rPr lang="en-US" smtClean="0"/>
              <a:pPr/>
              <a:t>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7CE9F9-C8F1-46B8-9174-51D72C97D159}"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8E3ECC3-36D7-4853-A5D4-AA988D62D204}" type="datetimeFigureOut">
              <a:rPr lang="en-US" smtClean="0"/>
              <a:pPr/>
              <a:t>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7CE9F9-C8F1-46B8-9174-51D72C97D15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E3ECC3-36D7-4853-A5D4-AA988D62D204}" type="datetimeFigureOut">
              <a:rPr lang="en-US" smtClean="0"/>
              <a:pPr/>
              <a:t>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7CE9F9-C8F1-46B8-9174-51D72C97D15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8E3ECC3-36D7-4853-A5D4-AA988D62D204}" type="datetimeFigureOut">
              <a:rPr lang="en-US" smtClean="0"/>
              <a:pPr/>
              <a:t>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7CE9F9-C8F1-46B8-9174-51D72C97D159}"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8E3ECC3-36D7-4853-A5D4-AA988D62D204}" type="datetimeFigureOut">
              <a:rPr lang="en-US" smtClean="0"/>
              <a:pPr/>
              <a:t>1/4/2019</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5A7CE9F9-C8F1-46B8-9174-51D72C97D159}"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8E3ECC3-36D7-4853-A5D4-AA988D62D204}" type="datetimeFigureOut">
              <a:rPr lang="en-US" smtClean="0"/>
              <a:pPr/>
              <a:t>1/4/2019</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A7CE9F9-C8F1-46B8-9174-51D72C97D15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345" r:id="rId1"/>
    <p:sldLayoutId id="2147484346" r:id="rId2"/>
    <p:sldLayoutId id="2147484347" r:id="rId3"/>
    <p:sldLayoutId id="2147484348" r:id="rId4"/>
    <p:sldLayoutId id="2147484349" r:id="rId5"/>
    <p:sldLayoutId id="2147484350" r:id="rId6"/>
    <p:sldLayoutId id="2147484351" r:id="rId7"/>
    <p:sldLayoutId id="2147484352" r:id="rId8"/>
    <p:sldLayoutId id="2147484353" r:id="rId9"/>
    <p:sldLayoutId id="2147484354" r:id="rId10"/>
    <p:sldLayoutId id="214748435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What is Bookkeeping?</a:t>
            </a:r>
          </a:p>
        </p:txBody>
      </p:sp>
      <p:sp>
        <p:nvSpPr>
          <p:cNvPr id="2" name="Title 1"/>
          <p:cNvSpPr>
            <a:spLocks noGrp="1"/>
          </p:cNvSpPr>
          <p:nvPr>
            <p:ph type="ctrTitle"/>
          </p:nvPr>
        </p:nvSpPr>
        <p:spPr/>
        <p:txBody>
          <a:bodyPr/>
          <a:lstStyle/>
          <a:p>
            <a:r>
              <a:rPr lang="en-US" dirty="0" smtClean="0"/>
              <a:t>Bookkeeping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Bookkeeping</a:t>
            </a:r>
            <a:endParaRPr lang="en-US" dirty="0"/>
          </a:p>
        </p:txBody>
      </p:sp>
      <p:sp>
        <p:nvSpPr>
          <p:cNvPr id="3" name="Content Placeholder 2"/>
          <p:cNvSpPr>
            <a:spLocks noGrp="1"/>
          </p:cNvSpPr>
          <p:nvPr>
            <p:ph sz="quarter" idx="1"/>
          </p:nvPr>
        </p:nvSpPr>
        <p:spPr/>
        <p:txBody>
          <a:bodyPr/>
          <a:lstStyle/>
          <a:p>
            <a:r>
              <a:rPr lang="en-US" dirty="0" smtClean="0"/>
              <a:t>Bookkeeping is the SCIENCE behind the Identification, Classification and Recordation of Financial Transactions related to the business entity.</a:t>
            </a:r>
          </a:p>
          <a:p>
            <a:r>
              <a:rPr lang="en-US" dirty="0" smtClean="0"/>
              <a:t>Bookkeeping IS NOT accounting but is very necessary and an important required step towards good/sensible accounting.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it a Science?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Bookkeeping requires a good proven customizable system design to realize the following</a:t>
            </a:r>
          </a:p>
          <a:p>
            <a:pPr lvl="1"/>
            <a:r>
              <a:rPr lang="en-US" dirty="0" smtClean="0"/>
              <a:t>Identification</a:t>
            </a:r>
          </a:p>
          <a:p>
            <a:pPr lvl="2"/>
            <a:r>
              <a:rPr lang="en-US" dirty="0" smtClean="0"/>
              <a:t>Identify the type of transaction</a:t>
            </a:r>
          </a:p>
          <a:p>
            <a:pPr lvl="1"/>
            <a:r>
              <a:rPr lang="en-US" dirty="0" smtClean="0"/>
              <a:t>Classification</a:t>
            </a:r>
          </a:p>
          <a:p>
            <a:pPr lvl="2"/>
            <a:r>
              <a:rPr lang="en-US" dirty="0" smtClean="0"/>
              <a:t>Classify the transaction correctly</a:t>
            </a:r>
          </a:p>
          <a:p>
            <a:pPr lvl="1"/>
            <a:r>
              <a:rPr lang="en-US" dirty="0" smtClean="0"/>
              <a:t>Recordation</a:t>
            </a:r>
          </a:p>
          <a:p>
            <a:pPr lvl="2"/>
            <a:r>
              <a:rPr lang="en-US" dirty="0" smtClean="0"/>
              <a:t>Record  the transaction correctly </a:t>
            </a:r>
          </a:p>
          <a:p>
            <a:pPr lvl="2"/>
            <a:r>
              <a:rPr lang="en-US" dirty="0" smtClean="0"/>
              <a:t>Find the recorded transaction easily</a:t>
            </a:r>
          </a:p>
          <a:p>
            <a:r>
              <a:rPr lang="en-US" dirty="0" smtClean="0"/>
              <a:t>A Bookkeeping System customizes the Bookkeeping approach to the needs of a business entity based on the business entity’s available resources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Bookkeeping &amp; Regulations</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t>There are several reasons for a good Bookkeeping System. For Example:</a:t>
            </a:r>
          </a:p>
          <a:p>
            <a:pPr lvl="1"/>
            <a:r>
              <a:rPr lang="en-US" dirty="0" smtClean="0"/>
              <a:t>Government Regulations</a:t>
            </a:r>
          </a:p>
          <a:p>
            <a:pPr lvl="2"/>
            <a:r>
              <a:rPr lang="en-US" dirty="0" smtClean="0"/>
              <a:t>Government requires (It’s the law) business entities to file annual tax returns just like almost everyone of us who works and live in USA. </a:t>
            </a:r>
          </a:p>
          <a:p>
            <a:pPr lvl="2"/>
            <a:r>
              <a:rPr lang="en-US" dirty="0" smtClean="0"/>
              <a:t>In order to meet this requirement, it is necessary for any business entity to maintain correct financial records that can easily be accessed and substantiated in accordance to the tax law. </a:t>
            </a:r>
          </a:p>
          <a:p>
            <a:pPr lvl="2"/>
            <a:r>
              <a:rPr lang="en-US" dirty="0" smtClean="0"/>
              <a:t>High interests and heavy penalties are the result of not maintaining and reporting such information correctly to the government as required by the law. Small Businesses might not even survive such downfalls.</a:t>
            </a:r>
          </a:p>
          <a:p>
            <a:pPr lvl="1"/>
            <a:r>
              <a:rPr lang="en-US" dirty="0" smtClean="0"/>
              <a:t>Financial Institutions</a:t>
            </a:r>
          </a:p>
          <a:p>
            <a:pPr lvl="2"/>
            <a:r>
              <a:rPr lang="en-US" dirty="0" smtClean="0"/>
              <a:t>A business entity that is looking for any kind of financing is required to provide the financial institution with the business entity’s financial statements. These statements must be based on good, easily accessible, and substantiated records. </a:t>
            </a:r>
          </a:p>
          <a:p>
            <a:pPr lvl="2"/>
            <a:r>
              <a:rPr lang="en-US" dirty="0" smtClean="0"/>
              <a:t>Not being able to get financing can jeopardize the business entity’s chance of growth or at times even survival.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Bookkeeping System Design Process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Interview with Owner or person responsible.</a:t>
            </a:r>
          </a:p>
          <a:p>
            <a:pPr lvl="1"/>
            <a:r>
              <a:rPr lang="en-US" dirty="0" smtClean="0"/>
              <a:t>To understand the business infrastructure</a:t>
            </a:r>
          </a:p>
          <a:p>
            <a:pPr lvl="1"/>
            <a:r>
              <a:rPr lang="en-US" dirty="0" smtClean="0"/>
              <a:t>To understand How the Business Generates Revenue</a:t>
            </a:r>
          </a:p>
          <a:p>
            <a:pPr lvl="1"/>
            <a:r>
              <a:rPr lang="en-US" dirty="0" smtClean="0"/>
              <a:t>To go over some financial statements and/or previous two years of Tax Returns</a:t>
            </a:r>
          </a:p>
          <a:p>
            <a:pPr lvl="1"/>
            <a:r>
              <a:rPr lang="en-US" dirty="0" smtClean="0"/>
              <a:t>To Discuss issues that hinder good business management</a:t>
            </a:r>
          </a:p>
          <a:p>
            <a:r>
              <a:rPr lang="en-US" dirty="0" smtClean="0"/>
              <a:t>Setting identification and classification parameters based on the business needs and functionality. </a:t>
            </a:r>
          </a:p>
          <a:p>
            <a:pPr lvl="1"/>
            <a:r>
              <a:rPr lang="en-US" dirty="0" smtClean="0"/>
              <a:t>Record all documents related to money coming in and money going out.</a:t>
            </a:r>
          </a:p>
          <a:p>
            <a:pPr lvl="2"/>
            <a:r>
              <a:rPr lang="en-US" dirty="0" smtClean="0"/>
              <a:t>Maintain hard or soft copies based on Rules and Regulations that are easily accessible for substantiation</a:t>
            </a:r>
          </a:p>
          <a:p>
            <a:pPr lvl="2"/>
            <a:endParaRPr lang="en-US" dirty="0" smtClean="0"/>
          </a:p>
          <a:p>
            <a:pPr lvl="1"/>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Bookkeeping System Design Process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Setup check points</a:t>
            </a:r>
          </a:p>
          <a:p>
            <a:pPr lvl="1"/>
            <a:r>
              <a:rPr lang="en-US" dirty="0" smtClean="0"/>
              <a:t>To verify correct identification and classification of transactions that are recorded and filed away.</a:t>
            </a:r>
          </a:p>
          <a:p>
            <a:pPr lvl="1"/>
            <a:r>
              <a:rPr lang="en-US" dirty="0" smtClean="0"/>
              <a:t>To substantiate the transactions</a:t>
            </a:r>
          </a:p>
          <a:p>
            <a:pPr lvl="1"/>
            <a:r>
              <a:rPr lang="en-US" dirty="0" smtClean="0"/>
              <a:t>To separate personal expenditures from Business expenditures and set rules to minimize such mingling of funds.</a:t>
            </a:r>
          </a:p>
          <a:p>
            <a:pPr lvl="1"/>
            <a:r>
              <a:rPr lang="en-US" dirty="0" smtClean="0"/>
              <a:t>To be Document Audit Ready</a:t>
            </a:r>
          </a:p>
          <a:p>
            <a:pPr lvl="1"/>
            <a:r>
              <a:rPr lang="en-US" dirty="0" smtClean="0"/>
              <a:t>Etc…As per business entity needs</a:t>
            </a:r>
          </a:p>
          <a:p>
            <a:r>
              <a:rPr lang="en-US" dirty="0" smtClean="0"/>
              <a:t>Help Staff/Owner run with the New System</a:t>
            </a:r>
          </a:p>
          <a:p>
            <a:pPr lvl="1"/>
            <a:r>
              <a:rPr lang="en-US" dirty="0" smtClean="0"/>
              <a:t>Train Staff/Owner</a:t>
            </a:r>
          </a:p>
          <a:p>
            <a:pPr lvl="1"/>
            <a:r>
              <a:rPr lang="en-US" dirty="0" smtClean="0"/>
              <a:t>Verify that the system is being implemented correctly</a:t>
            </a:r>
          </a:p>
          <a:p>
            <a:pPr lvl="1"/>
            <a:r>
              <a:rPr lang="en-US" dirty="0" smtClean="0"/>
              <a:t>Fine Tune the System as needed. </a:t>
            </a:r>
          </a:p>
          <a:p>
            <a:pPr lvl="1"/>
            <a:r>
              <a:rPr lang="en-US" dirty="0" smtClean="0"/>
              <a:t>Setup a process to respond to the business entity’s accountant’s request for recorded documentation within the Bookkeeping System.</a:t>
            </a:r>
          </a:p>
          <a:p>
            <a:pPr lvl="1"/>
            <a:endParaRPr lang="en-US" dirty="0" smtClean="0"/>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Good Bookkeeping is Good for the health of any legal business.</a:t>
            </a:r>
          </a:p>
          <a:p>
            <a:pPr lvl="1"/>
            <a:r>
              <a:rPr lang="en-US" dirty="0" smtClean="0"/>
              <a:t>Just like we need to lead a healthy life style to keep our body in shape so does a business entity needs a good Bookkeeping System to keep its financial health.</a:t>
            </a:r>
          </a:p>
          <a:p>
            <a:r>
              <a:rPr lang="en-US" dirty="0" smtClean="0"/>
              <a:t>Without good Bookkeeping good accounting is impossible. </a:t>
            </a:r>
          </a:p>
          <a:p>
            <a:r>
              <a:rPr lang="en-US" dirty="0" smtClean="0"/>
              <a:t>Good Bookkeeping helps business entities obtain financing/investments and protects businesses from heavy fines and interest charges.</a:t>
            </a:r>
          </a:p>
          <a:p>
            <a:r>
              <a:rPr lang="en-US" dirty="0" smtClean="0"/>
              <a:t>A Good Bookkeeping System pays for itself in the long run while keeping a business healthy. Therefore, it is a must and not an option.</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190</TotalTime>
  <Words>557</Words>
  <Application>Microsoft Office PowerPoint</Application>
  <PresentationFormat>On-screen Show (4:3)</PresentationFormat>
  <Paragraphs>52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Equity</vt:lpstr>
      <vt:lpstr>Bookkeeping</vt:lpstr>
      <vt:lpstr>Bookkeeping</vt:lpstr>
      <vt:lpstr>Why is it a Science?</vt:lpstr>
      <vt:lpstr>Bookkeeping &amp; Regulations</vt:lpstr>
      <vt:lpstr>Bookkeeping System Design Process</vt:lpstr>
      <vt:lpstr>Bookkeeping System Design Process</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BookKeeping</dc:title>
  <dc:creator>Amir</dc:creator>
  <cp:lastModifiedBy>Amir</cp:lastModifiedBy>
  <cp:revision>30</cp:revision>
  <dcterms:created xsi:type="dcterms:W3CDTF">2019-01-04T21:16:23Z</dcterms:created>
  <dcterms:modified xsi:type="dcterms:W3CDTF">2019-01-05T00:28:41Z</dcterms:modified>
</cp:coreProperties>
</file>